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照井" initials="TY" lastIdx="1" clrIdx="0"/>
  <p:cmAuthor id="1" name="TY" initials="TY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280" autoAdjust="0"/>
  </p:normalViewPr>
  <p:slideViewPr>
    <p:cSldViewPr>
      <p:cViewPr varScale="1">
        <p:scale>
          <a:sx n="72" d="100"/>
          <a:sy n="72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1620" y="-3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altLang="ja-JP" sz="1400" b="1" u="none" baseline="0">
                <a:latin typeface="Calibri" panose="020F0502020204030204" pitchFamily="34" charset="0"/>
                <a:cs typeface="Times New Roman" panose="02020603050405020304" pitchFamily="18" charset="0"/>
              </a:rPr>
              <a:t>Mergers Guidelines(GL)</a:t>
            </a:r>
            <a:r>
              <a:rPr lang="en-US" altLang="ja-JP" sz="1400" baseline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ja-JP" sz="1400">
              <a:latin typeface="Calibri" panose="020F0502020204030204" pitchFamily="34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241638032648458"/>
          <c:y val="1.4301036825169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4708042349891651"/>
          <c:y val="0.1773328566321058"/>
          <c:w val="0.57008547008547006"/>
          <c:h val="0.715409367179120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6F-4884-8E62-F7503974180C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6F-4884-8E62-F7503974180C}"/>
              </c:ext>
            </c:extLst>
          </c:dPt>
          <c:dLbls>
            <c:dLbl>
              <c:idx val="0"/>
              <c:layout>
                <c:manualLayout>
                  <c:x val="-0.19125197277206593"/>
                  <c:y val="-0.28533355479295869"/>
                </c:manualLayout>
              </c:layout>
              <c:tx>
                <c:rich>
                  <a:bodyPr/>
                  <a:lstStyle/>
                  <a:p>
                    <a:fld id="{27014BCA-9272-4EED-AD52-B748B12BA56A}" type="CATEGORYNAME">
                      <a:rPr lang="en-US" altLang="ja-JP"/>
                      <a:pPr/>
                      <a:t>[分類名]</a:t>
                    </a:fld>
                    <a:r>
                      <a:rPr lang="en-US" altLang="ja-JP" baseline="0"/>
                      <a:t>
</a:t>
                    </a:r>
                    <a:fld id="{6527E7F7-DA91-49F7-9D7E-D506EE6AAED5}" type="VALUE">
                      <a:rPr lang="en-US" altLang="ja-JP" baseline="0"/>
                      <a:pPr/>
                      <a:t>[値]</a:t>
                    </a:fld>
                    <a:endParaRPr lang="en-US" altLang="ja-JP" baseline="0"/>
                  </a:p>
                  <a:p>
                    <a:r>
                      <a:rPr lang="en-US" altLang="ja-JP" baseline="0"/>
                      <a:t>(79.3%)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57002490073353"/>
                      <c:h val="0.41616017161244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6F-4884-8E62-F750397418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Sheet2!$E$3:$E$4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Sheet2!$F$3:$F$4</c:f>
              <c:numCache>
                <c:formatCode>General</c:formatCode>
                <c:ptCount val="2"/>
                <c:pt idx="0">
                  <c:v>23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6F-4884-8E62-F7503974180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86-4C58-826F-E50B2D7F504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86-4C58-826F-E50B2D7F504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86-4C58-826F-E50B2D7F5041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fld id="{E4E473E7-5862-4F35-9AB5-5AF1ABC65B1D}" type="VALUE">
                      <a:rPr lang="en-US" altLang="ja-JP" sz="1400" b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pPr>
                        <a:defRPr sz="140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pPr>
                      <a:t>[値]</a:t>
                    </a:fld>
                    <a:r>
                      <a:rPr lang="en-US" altLang="ja-JP" sz="1400" b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 (13.3%)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486-4C58-826F-E50B2D7F504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C8E6363-F657-4F1C-BDFD-9AE76E52FD70}" type="VALUE">
                      <a:rPr lang="en-US" altLang="ja-JP">
                        <a:solidFill>
                          <a:schemeClr val="tx1"/>
                        </a:solidFill>
                      </a:rPr>
                      <a:pPr/>
                      <a:t>[値]</a:t>
                    </a:fld>
                    <a:r>
                      <a:rPr lang="en-US" altLang="ja-JP">
                        <a:solidFill>
                          <a:schemeClr val="tx1"/>
                        </a:solidFill>
                      </a:rPr>
                      <a:t> (26.7%)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486-4C58-826F-E50B2D7F504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fld id="{C676EC5A-A84E-45DB-B68E-751BD02D2B7D}" type="VALUE">
                      <a:rPr lang="en-US" altLang="ja-JP" sz="1400" b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pPr>
                        <a:defRPr sz="140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pPr>
                      <a:t>[値]</a:t>
                    </a:fld>
                    <a:r>
                      <a:rPr lang="en-US" altLang="ja-JP" sz="1400" b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 (30%)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86-4C58-826F-E50B2D7F504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D627628-396B-4673-94EE-7DF058486431}" type="VALUE">
                      <a:rPr lang="en-US" altLang="ja-JP">
                        <a:solidFill>
                          <a:schemeClr val="tx1"/>
                        </a:solidFill>
                      </a:rPr>
                      <a:pPr/>
                      <a:t>[値]</a:t>
                    </a:fld>
                    <a:r>
                      <a:rPr lang="en-US" altLang="ja-JP">
                        <a:solidFill>
                          <a:schemeClr val="tx1"/>
                        </a:solidFill>
                      </a:rPr>
                      <a:t> (23.3%)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486-4C58-826F-E50B2D7F5041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fld id="{E1440FF2-8A66-4A96-B59F-896DE7CE0099}" type="VALUE">
                      <a:rPr lang="en-US" altLang="ja-JP" sz="1400" b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pPr>
                        <a:defRPr sz="140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pPr>
                      <a:t>[値]</a:t>
                    </a:fld>
                    <a:r>
                      <a:rPr lang="en-US" altLang="ja-JP" sz="1400" b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 (56.7%)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486-4C58-826F-E50B2D7F5041}"/>
                </c:ext>
              </c:extLst>
            </c:dLbl>
            <c:dLbl>
              <c:idx val="6"/>
              <c:layout>
                <c:manualLayout>
                  <c:x val="-0.13088888888888889"/>
                  <c:y val="3.4920210569632899E-17"/>
                </c:manualLayout>
              </c:layout>
              <c:tx>
                <c:rich>
                  <a:bodyPr/>
                  <a:lstStyle/>
                  <a:p>
                    <a:fld id="{092F5589-4FF7-4301-830E-E585DA6A018D}" type="VALUE">
                      <a:rPr lang="en-US" altLang="ja-JP">
                        <a:solidFill>
                          <a:schemeClr val="tx1"/>
                        </a:solidFill>
                      </a:rPr>
                      <a:pPr/>
                      <a:t>[値]</a:t>
                    </a:fld>
                    <a:r>
                      <a:rPr lang="en-US" altLang="ja-JP">
                        <a:solidFill>
                          <a:schemeClr val="tx1"/>
                        </a:solidFill>
                      </a:rPr>
                      <a:t> (50%)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486-4C58-826F-E50B2D7F50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[回答ローデータ.xlsx]グラフ!$C$87:$D$94</c:f>
              <c:multiLvlStrCache>
                <c:ptCount val="8"/>
                <c:lvl>
                  <c:pt idx="0">
                    <c:v>Not examimne conglomerate theories</c:v>
                  </c:pt>
                  <c:pt idx="1">
                    <c:v>relative to vertical theories</c:v>
                  </c:pt>
                  <c:pt idx="2">
                    <c:v>relative to horizontal theories</c:v>
                  </c:pt>
                  <c:pt idx="3">
                    <c:v>relative to vertical theories</c:v>
                  </c:pt>
                  <c:pt idx="4">
                    <c:v>relative to horizontal theories</c:v>
                  </c:pt>
                  <c:pt idx="5">
                    <c:v>relative to vertical theories</c:v>
                  </c:pt>
                  <c:pt idx="6">
                    <c:v>relative to horizontal theories</c:v>
                  </c:pt>
                  <c:pt idx="7">
                    <c:v>relative to vertical/horizontal theories</c:v>
                  </c:pt>
                </c:lvl>
                <c:lvl>
                  <c:pt idx="1">
                    <c:v>Much lower priority</c:v>
                  </c:pt>
                  <c:pt idx="3">
                    <c:v>Lower priority</c:v>
                  </c:pt>
                  <c:pt idx="5">
                    <c:v>Same priority</c:v>
                  </c:pt>
                  <c:pt idx="7">
                    <c:v>Higher priority</c:v>
                  </c:pt>
                </c:lvl>
              </c:multiLvlStrCache>
            </c:multiLvlStrRef>
          </c:cat>
          <c:val>
            <c:numRef>
              <c:f>[回答ローデータ.xlsx]グラフ!$E$87:$E$94</c:f>
              <c:numCache>
                <c:formatCode>General</c:formatCode>
                <c:ptCount val="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9</c:v>
                </c:pt>
                <c:pt idx="4">
                  <c:v>7</c:v>
                </c:pt>
                <c:pt idx="5">
                  <c:v>17</c:v>
                </c:pt>
                <c:pt idx="6">
                  <c:v>15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486-4C58-826F-E50B2D7F504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2515408"/>
        <c:axId val="212515016"/>
      </c:barChart>
      <c:catAx>
        <c:axId val="21251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2515016"/>
        <c:crosses val="autoZero"/>
        <c:auto val="1"/>
        <c:lblAlgn val="ctr"/>
        <c:lblOffset val="100"/>
        <c:noMultiLvlLbl val="0"/>
      </c:catAx>
      <c:valAx>
        <c:axId val="2125150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51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グラフ!$D$75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グラフ!$B$76:$C$80</c:f>
              <c:multiLvlStrCache>
                <c:ptCount val="5"/>
                <c:lvl>
                  <c:pt idx="0">
                    <c:v>Other</c:v>
                  </c:pt>
                  <c:pt idx="1">
                    <c:v>Elimination of potential entrant</c:v>
                  </c:pt>
                  <c:pt idx="2">
                    <c:v>Other</c:v>
                  </c:pt>
                  <c:pt idx="3">
                    <c:v>Sharing confidential information</c:v>
                  </c:pt>
                  <c:pt idx="4">
                    <c:v>Tying/Bundling</c:v>
                  </c:pt>
                </c:lvl>
                <c:lvl>
                  <c:pt idx="2">
                    <c:v>Foreclosure</c:v>
                  </c:pt>
                </c:lvl>
              </c:multiLvlStrCache>
            </c:multiLvlStrRef>
          </c:cat>
          <c:val>
            <c:numRef>
              <c:f>グラフ!$D$76:$D$80</c:f>
              <c:numCache>
                <c:formatCode>0%</c:formatCode>
                <c:ptCount val="5"/>
                <c:pt idx="0">
                  <c:v>0.12</c:v>
                </c:pt>
                <c:pt idx="1">
                  <c:v>0.71</c:v>
                </c:pt>
                <c:pt idx="2">
                  <c:v>0.08</c:v>
                </c:pt>
                <c:pt idx="3">
                  <c:v>0.68</c:v>
                </c:pt>
                <c:pt idx="4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29-43E9-A0E9-48706122BEA2}"/>
            </c:ext>
          </c:extLst>
        </c:ser>
        <c:ser>
          <c:idx val="1"/>
          <c:order val="1"/>
          <c:tx>
            <c:strRef>
              <c:f>グラフ!$E$75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グラフ!$B$76:$C$80</c:f>
              <c:multiLvlStrCache>
                <c:ptCount val="5"/>
                <c:lvl>
                  <c:pt idx="0">
                    <c:v>Other</c:v>
                  </c:pt>
                  <c:pt idx="1">
                    <c:v>Elimination of potential entrant</c:v>
                  </c:pt>
                  <c:pt idx="2">
                    <c:v>Other</c:v>
                  </c:pt>
                  <c:pt idx="3">
                    <c:v>Sharing confidential information</c:v>
                  </c:pt>
                  <c:pt idx="4">
                    <c:v>Tying/Bundling</c:v>
                  </c:pt>
                </c:lvl>
                <c:lvl>
                  <c:pt idx="2">
                    <c:v>Foreclosure</c:v>
                  </c:pt>
                </c:lvl>
              </c:multiLvlStrCache>
            </c:multiLvlStrRef>
          </c:cat>
          <c:val>
            <c:numRef>
              <c:f>グラフ!$E$76:$E$80</c:f>
              <c:numCache>
                <c:formatCode>0%</c:formatCode>
                <c:ptCount val="5"/>
                <c:pt idx="0">
                  <c:v>0.88</c:v>
                </c:pt>
                <c:pt idx="1">
                  <c:v>0.28999999999999998</c:v>
                </c:pt>
                <c:pt idx="2">
                  <c:v>0.92</c:v>
                </c:pt>
                <c:pt idx="3">
                  <c:v>0.32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29-43E9-A0E9-48706122BE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9105096"/>
        <c:axId val="439096080"/>
      </c:barChart>
      <c:catAx>
        <c:axId val="439105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439096080"/>
        <c:crosses val="autoZero"/>
        <c:auto val="1"/>
        <c:lblAlgn val="ctr"/>
        <c:lblOffset val="100"/>
        <c:noMultiLvlLbl val="0"/>
      </c:catAx>
      <c:valAx>
        <c:axId val="439096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391050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923645455134052"/>
          <c:y val="5.2077865266841718E-3"/>
          <c:w val="0.13497726446433286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altLang="ja-JP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GL</a:t>
            </a:r>
            <a:r>
              <a:rPr lang="en-US" altLang="ja-JP" sz="1400" b="1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 specifically address </a:t>
            </a:r>
          </a:p>
          <a:p>
            <a:pPr>
              <a:defRPr>
                <a:latin typeface="Calibri" panose="020F0502020204030204" pitchFamily="34" charset="0"/>
                <a:cs typeface="Times New Roman" panose="02020603050405020304" pitchFamily="18" charset="0"/>
              </a:defRPr>
            </a:pPr>
            <a:r>
              <a:rPr lang="en-US" altLang="ja-JP" sz="1400" b="1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conglomerate mergers?</a:t>
            </a:r>
            <a:endParaRPr lang="ja-JP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282921426238837"/>
          <c:y val="7.36648250460405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5150106165239494"/>
          <c:y val="0.28591065292096218"/>
          <c:w val="0.53131255361738638"/>
          <c:h val="0.638487972508591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21-49DB-9F0B-BA897F814330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21-49DB-9F0B-BA897F814330}"/>
              </c:ext>
            </c:extLst>
          </c:dPt>
          <c:dLbls>
            <c:dLbl>
              <c:idx val="0"/>
              <c:layout>
                <c:manualLayout>
                  <c:x val="-0.22179190591775114"/>
                  <c:y val="-0.18047541737695161"/>
                </c:manualLayout>
              </c:layout>
              <c:tx>
                <c:rich>
                  <a:bodyPr/>
                  <a:lstStyle/>
                  <a:p>
                    <a:fld id="{6AF8E27D-7762-4DA3-9319-7D3FA7625F9A}" type="CATEGORYNAME">
                      <a:rPr lang="en-US" altLang="ja-JP"/>
                      <a:pPr/>
                      <a:t>[分類名]</a:t>
                    </a:fld>
                    <a:r>
                      <a:rPr lang="en-US" altLang="ja-JP" baseline="0"/>
                      <a:t>
</a:t>
                    </a:r>
                    <a:fld id="{05C91A07-6560-4F5D-B3E4-193417AF968E}" type="VALUE">
                      <a:rPr lang="en-US" altLang="ja-JP" baseline="0"/>
                      <a:pPr/>
                      <a:t>[値]</a:t>
                    </a:fld>
                    <a:endParaRPr lang="en-US" altLang="ja-JP" baseline="0"/>
                  </a:p>
                  <a:p>
                    <a:r>
                      <a:rPr lang="en-US" altLang="ja-JP" baseline="0"/>
                      <a:t>(69.6%)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424915635545555"/>
                      <c:h val="0.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21-49DB-9F0B-BA897F814330}"/>
                </c:ext>
              </c:extLst>
            </c:dLbl>
            <c:dLbl>
              <c:idx val="1"/>
              <c:layout>
                <c:manualLayout>
                  <c:x val="0.15292703167661506"/>
                  <c:y val="0.194884644944243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21-49DB-9F0B-BA897F8143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Sheet2!$I$3:$I$4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Sheet2!$J$3:$J$4</c:f>
              <c:numCache>
                <c:formatCode>General</c:formatCode>
                <c:ptCount val="2"/>
                <c:pt idx="0">
                  <c:v>16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21-49DB-9F0B-BA897F81433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sz="1400" b="1" u="none">
                <a:latin typeface="Calibri" panose="020F0502020204030204" pitchFamily="34" charset="0"/>
                <a:cs typeface="Times New Roman" panose="02020603050405020304" pitchFamily="18" charset="0"/>
              </a:rPr>
              <a:t>Ability to review </a:t>
            </a:r>
          </a:p>
          <a:p>
            <a:pPr>
              <a:defRPr>
                <a:latin typeface="Calibri" panose="020F0502020204030204" pitchFamily="34" charset="0"/>
                <a:cs typeface="Times New Roman" panose="02020603050405020304" pitchFamily="18" charset="0"/>
              </a:defRPr>
            </a:pPr>
            <a:r>
              <a:rPr lang="en-US" sz="1400" b="1" u="none">
                <a:latin typeface="Calibri" panose="020F0502020204030204" pitchFamily="34" charset="0"/>
                <a:cs typeface="Times New Roman" panose="02020603050405020304" pitchFamily="18" charset="0"/>
              </a:rPr>
              <a:t>conglomerate mergers</a:t>
            </a:r>
            <a:r>
              <a:rPr lang="en-US" sz="140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ja-JP" sz="1400">
              <a:latin typeface="Calibri" panose="020F0502020204030204" pitchFamily="34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4092059388098877"/>
          <c:y val="0.23717357910906298"/>
          <c:w val="0.56293532338308461"/>
          <c:h val="0.695238095238095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86-48F3-923D-9A731E135490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86-48F3-923D-9A731E135490}"/>
              </c:ext>
            </c:extLst>
          </c:dPt>
          <c:dLbls>
            <c:dLbl>
              <c:idx val="0"/>
              <c:layout>
                <c:manualLayout>
                  <c:x val="-0.15357934735769968"/>
                  <c:y val="-0.16967185553418732"/>
                </c:manualLayout>
              </c:layout>
              <c:tx>
                <c:rich>
                  <a:bodyPr/>
                  <a:lstStyle/>
                  <a:p>
                    <a:fld id="{F3833690-5FC3-4B5D-A73B-AF03C7BA3CBE}" type="CATEGORYNAME">
                      <a:rPr lang="en-US" altLang="ja-JP"/>
                      <a:pPr/>
                      <a:t>[分類名]</a:t>
                    </a:fld>
                    <a:r>
                      <a:rPr lang="en-US" altLang="ja-JP" baseline="0"/>
                      <a:t>
</a:t>
                    </a:r>
                    <a:fld id="{0D8629ED-94E1-474F-8AA8-5CA54BA5A3D6}" type="VALUE">
                      <a:rPr lang="en-US" altLang="ja-JP" baseline="0"/>
                      <a:pPr/>
                      <a:t>[値]</a:t>
                    </a:fld>
                    <a:endParaRPr lang="en-US" altLang="ja-JP" baseline="0"/>
                  </a:p>
                  <a:p>
                    <a:r>
                      <a:rPr lang="ja-JP" altLang="en-US" baseline="0"/>
                      <a:t>（</a:t>
                    </a:r>
                    <a:r>
                      <a:rPr lang="en-US" altLang="ja-JP" baseline="0"/>
                      <a:t>87.9%</a:t>
                    </a:r>
                    <a:r>
                      <a:rPr lang="ja-JP" altLang="en-US" baseline="0"/>
                      <a:t>）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218905472636817"/>
                      <c:h val="0.434715821812595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86-48F3-923D-9A731E135490}"/>
                </c:ext>
              </c:extLst>
            </c:dLbl>
            <c:dLbl>
              <c:idx val="1"/>
              <c:layout>
                <c:manualLayout>
                  <c:x val="8.936368433931717E-2"/>
                  <c:y val="0.229020586846932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6-48F3-923D-9A731E135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[回答ローデータ.xlsx]Sheet2!$B$3:$B$4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[回答ローデータ.xlsx]Sheet2!$C$3:$C$4</c:f>
              <c:numCache>
                <c:formatCode>General</c:formatCode>
                <c:ptCount val="2"/>
                <c:pt idx="0">
                  <c:v>29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86-48F3-923D-9A731E13549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400" b="0">
                <a:latin typeface="Calibri" panose="020F0502020204030204" pitchFamily="34" charset="0"/>
                <a:cs typeface="Times New Roman" panose="02020603050405020304" pitchFamily="18" charset="0"/>
              </a:rPr>
              <a:t>GL provide framework for assessing?</a:t>
            </a:r>
            <a:endParaRPr lang="ja-JP" sz="1400" b="0">
              <a:latin typeface="Calibri" panose="020F0502020204030204" pitchFamily="34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6.2735236222743754E-2"/>
          <c:y val="0.169566911024059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5369509043927646"/>
          <c:y val="0.31705263157894736"/>
          <c:w val="0.46677002583979321"/>
          <c:h val="0.6338245614035086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C6-4522-A86A-8D93662505B8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C6-4522-A86A-8D93662505B8}"/>
              </c:ext>
            </c:extLst>
          </c:dPt>
          <c:dLbls>
            <c:dLbl>
              <c:idx val="0"/>
              <c:layout>
                <c:manualLayout>
                  <c:x val="-0.19804227959877108"/>
                  <c:y val="-0.139595247962425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8CF1FDA-21C9-4FC7-AA4B-FAD500EDA1F8}" type="CATEGORYNAME">
                      <a:rPr lang="en-US" altLang="ja-JP"/>
                      <a:pPr>
                        <a:defRPr sz="1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defRPr>
                      </a:pPr>
                      <a:t>[分類名]</a:t>
                    </a:fld>
                    <a:r>
                      <a:rPr lang="en-US" altLang="ja-JP" baseline="0"/>
                      <a:t>
</a:t>
                    </a:r>
                    <a:fld id="{8E49FADE-2601-46E1-8243-FEDD7BFC8537}" type="VALUE">
                      <a:rPr lang="en-US" altLang="ja-JP" baseline="0"/>
                      <a:pPr>
                        <a:defRPr sz="1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defRPr>
                      </a:pPr>
                      <a:t>[値]</a:t>
                    </a:fld>
                    <a:endParaRPr lang="en-US" altLang="ja-JP" baseline="0"/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defRPr>
                    </a:pPr>
                    <a:r>
                      <a:rPr lang="en-US" altLang="ja-JP" baseline="0"/>
                      <a:t>(81.3%)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72715619849843"/>
                      <c:h val="0.439809918497029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CC6-4522-A86A-8D93662505B8}"/>
                </c:ext>
              </c:extLst>
            </c:dLbl>
            <c:dLbl>
              <c:idx val="1"/>
              <c:layout>
                <c:manualLayout>
                  <c:x val="0.10724409448818897"/>
                  <c:y val="0.250315789473684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C6-4522-A86A-8D9366250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Sheet2!$B$19:$B$20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Sheet2!$C$19:$C$20</c:f>
              <c:numCache>
                <c:formatCode>General</c:formatCode>
                <c:ptCount val="2"/>
                <c:pt idx="0">
                  <c:v>13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C6-4522-A86A-8D93662505B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altLang="ja-JP" sz="1400">
                <a:latin typeface="Calibri" panose="020F0502020204030204" pitchFamily="34" charset="0"/>
                <a:cs typeface="Times New Roman" panose="02020603050405020304" pitchFamily="18" charset="0"/>
              </a:rPr>
              <a:t>GL</a:t>
            </a:r>
            <a:r>
              <a:rPr lang="en-US" altLang="ja-JP" sz="1400" baseline="0">
                <a:latin typeface="Calibri" panose="020F0502020204030204" pitchFamily="34" charset="0"/>
                <a:cs typeface="Times New Roman" panose="02020603050405020304" pitchFamily="18" charset="0"/>
              </a:rPr>
              <a:t> discuss evidence?</a:t>
            </a:r>
            <a:endParaRPr lang="ja-JP" sz="1400">
              <a:latin typeface="Calibri" panose="020F0502020204030204" pitchFamily="34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296060217879716"/>
          <c:y val="5.8438226882964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5133115644698634"/>
          <c:y val="0.24901989430503377"/>
          <c:w val="0.514138369716439"/>
          <c:h val="0.670627543730889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51-4503-AEE2-825BD345341B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51-4503-AEE2-825BD345341B}"/>
              </c:ext>
            </c:extLst>
          </c:dPt>
          <c:dLbls>
            <c:dLbl>
              <c:idx val="0"/>
              <c:layout>
                <c:manualLayout>
                  <c:x val="-0.20548006517430156"/>
                  <c:y val="-0.159788287967016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62687B2-13AC-4F0C-95A9-7E54E2EC3BF7}" type="CATEGORYNAME">
                      <a:rPr lang="en-US" altLang="ja-JP"/>
                      <a:pPr>
                        <a:defRPr sz="1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defRPr>
                      </a:pPr>
                      <a:t>[分類名]</a:t>
                    </a:fld>
                    <a:r>
                      <a:rPr lang="en-US" altLang="ja-JP" baseline="0"/>
                      <a:t>
</a:t>
                    </a:r>
                    <a:fld id="{FFFFF238-DE01-4C42-8974-498D31BC2A1A}" type="VALUE">
                      <a:rPr lang="en-US" altLang="ja-JP" baseline="0"/>
                      <a:pPr>
                        <a:defRPr sz="1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defRPr>
                      </a:pPr>
                      <a:t>[値]</a:t>
                    </a:fld>
                    <a:endParaRPr lang="en-US" altLang="ja-JP" baseline="0"/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defRPr>
                    </a:pPr>
                    <a:r>
                      <a:rPr lang="en-US" altLang="ja-JP" baseline="0"/>
                      <a:t>(68.8%)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753252651840022"/>
                      <c:h val="0.44467234330387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A51-4503-AEE2-825BD345341B}"/>
                </c:ext>
              </c:extLst>
            </c:dLbl>
            <c:dLbl>
              <c:idx val="1"/>
              <c:layout>
                <c:manualLayout>
                  <c:x val="0.18405739282589675"/>
                  <c:y val="0.139912895503446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51-4503-AEE2-825BD3453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Sheet2!$F$19:$F$20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Sheet2!$G$19:$G$20</c:f>
              <c:numCache>
                <c:formatCode>General</c:formatCode>
                <c:ptCount val="2"/>
                <c:pt idx="0">
                  <c:v>11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51-4503-AEE2-825BD345341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altLang="ja-JP" sz="1400">
                <a:latin typeface="Calibri" panose="020F0502020204030204" pitchFamily="34" charset="0"/>
                <a:cs typeface="Times New Roman" panose="02020603050405020304" pitchFamily="18" charset="0"/>
              </a:rPr>
              <a:t>GL provide case examples?</a:t>
            </a:r>
          </a:p>
        </c:rich>
      </c:tx>
      <c:layout>
        <c:manualLayout>
          <c:xMode val="edge"/>
          <c:yMode val="edge"/>
          <c:x val="0.15463249936757509"/>
          <c:y val="0.113401463503926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7241037225556297"/>
          <c:y val="0.25579117611604457"/>
          <c:w val="0.4021495139462305"/>
          <c:h val="0.644982543318019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A9-4C15-A990-81FDEBB49452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A9-4C15-A990-81FDEBB49452}"/>
              </c:ext>
            </c:extLst>
          </c:dPt>
          <c:dLbls>
            <c:dLbl>
              <c:idx val="0"/>
              <c:layout>
                <c:manualLayout>
                  <c:x val="-0.24803408935511451"/>
                  <c:y val="0.134368735573681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AAB1731-7243-4953-857B-8321C3F938E6}" type="CATEGORYNAME">
                      <a:rPr lang="en-US" altLang="ja-JP" sz="1200">
                        <a:latin typeface="Calibri" panose="020F0502020204030204" pitchFamily="34" charset="0"/>
                      </a:rPr>
                      <a:pPr>
                        <a:defRPr sz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defRPr>
                      </a:pPr>
                      <a:t>[分類名]</a:t>
                    </a:fld>
                    <a:r>
                      <a:rPr lang="en-US" altLang="ja-JP" sz="1200" baseline="0">
                        <a:latin typeface="Calibri" panose="020F0502020204030204" pitchFamily="34" charset="0"/>
                      </a:rPr>
                      <a:t>
</a:t>
                    </a:r>
                    <a:fld id="{B3CB81D6-C2FA-4FC7-B9B4-E61730B34079}" type="VALUE">
                      <a:rPr lang="en-US" altLang="ja-JP" sz="1200" baseline="0">
                        <a:latin typeface="Calibri" panose="020F0502020204030204" pitchFamily="34" charset="0"/>
                      </a:rPr>
                      <a:pPr>
                        <a:defRPr sz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defRPr>
                      </a:pPr>
                      <a:t>[値]</a:t>
                    </a:fld>
                    <a:endParaRPr lang="en-US" altLang="ja-JP" sz="1200" baseline="0">
                      <a:latin typeface="Calibri" panose="020F0502020204030204" pitchFamily="34" charset="0"/>
                    </a:endParaRPr>
                  </a:p>
                  <a:p>
                    <a:pPr>
                      <a:defRPr sz="12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defRPr>
                    </a:pPr>
                    <a:r>
                      <a:rPr lang="en-US" altLang="ja-JP" sz="1200" baseline="0">
                        <a:latin typeface="Calibri" panose="020F0502020204030204" pitchFamily="34" charset="0"/>
                      </a:rPr>
                      <a:t>(37.5%)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460106113345274"/>
                      <c:h val="0.44461442319710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A9-4C15-A990-81FDEBB49452}"/>
                </c:ext>
              </c:extLst>
            </c:dLbl>
            <c:dLbl>
              <c:idx val="1"/>
              <c:layout>
                <c:manualLayout>
                  <c:x val="0.18234262710870644"/>
                  <c:y val="-0.124460338507833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A9-4C15-A990-81FDEBB494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Sheet2!$J$19:$J$20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Sheet2!$K$19:$K$20</c:f>
              <c:numCache>
                <c:formatCode>General</c:formatCode>
                <c:ptCount val="2"/>
                <c:pt idx="0">
                  <c:v>6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A9-4C15-A990-81FDEBB4945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30570003227744E-2"/>
          <c:y val="0.20638352638352639"/>
          <c:w val="0.93766831594845956"/>
          <c:h val="0.54878505051733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Sheet2!$C$33</c:f>
              <c:strCache>
                <c:ptCount val="1"/>
                <c:pt idx="0">
                  <c:v>all types of mergers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Sheet2!$B$34:$B$44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over 10</c:v>
                </c:pt>
              </c:strCache>
            </c:strRef>
          </c:cat>
          <c:val>
            <c:numRef>
              <c:f>Sheet2!$C$34:$C$44</c:f>
              <c:numCache>
                <c:formatCode>General</c:formatCode>
                <c:ptCount val="11"/>
                <c:pt idx="0">
                  <c:v>12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0-4142-A69F-D707AA8C9A76}"/>
            </c:ext>
          </c:extLst>
        </c:ser>
        <c:ser>
          <c:idx val="1"/>
          <c:order val="1"/>
          <c:tx>
            <c:strRef>
              <c:f>Sheet2!$D$33</c:f>
              <c:strCache>
                <c:ptCount val="1"/>
                <c:pt idx="0">
                  <c:v>conglomerate mergers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altLang="ja-JP" sz="11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</a:rPr>
                      <a:t>28</a:t>
                    </a:r>
                  </a:p>
                </c:rich>
              </c:tx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70-4142-A69F-D707AA8C9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Sheet2!$B$34:$B$44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over 10</c:v>
                </c:pt>
              </c:strCache>
            </c:strRef>
          </c:cat>
          <c:val>
            <c:numRef>
              <c:f>Sheet2!$D$34:$D$44</c:f>
              <c:numCache>
                <c:formatCode>General</c:formatCode>
                <c:ptCount val="11"/>
                <c:pt idx="0">
                  <c:v>15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70-4142-A69F-D707AA8C9A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4344512"/>
        <c:axId val="364344904"/>
        <c:axId val="0"/>
      </c:bar3DChart>
      <c:catAx>
        <c:axId val="36434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4344904"/>
        <c:crosses val="autoZero"/>
        <c:auto val="1"/>
        <c:lblAlgn val="ctr"/>
        <c:lblOffset val="100"/>
        <c:noMultiLvlLbl val="0"/>
      </c:catAx>
      <c:valAx>
        <c:axId val="364344904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>
                <a:alpha val="97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434451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</c:legendEntry>
      <c:layout>
        <c:manualLayout>
          <c:xMode val="edge"/>
          <c:yMode val="edge"/>
          <c:x val="0.43322639714016581"/>
          <c:y val="0.10694327143422018"/>
          <c:w val="0.56452537182852147"/>
          <c:h val="7.3450714494021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Sheet2!$C$47</c:f>
              <c:strCache>
                <c:ptCount val="1"/>
                <c:pt idx="0">
                  <c:v>all types of mergers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Sheet2!$B$48:$B$54</c:f>
              <c:strCache>
                <c:ptCount val="7"/>
                <c:pt idx="0">
                  <c:v>0</c:v>
                </c:pt>
                <c:pt idx="1">
                  <c:v>1-5</c:v>
                </c:pt>
                <c:pt idx="2">
                  <c:v>6-10</c:v>
                </c:pt>
                <c:pt idx="3">
                  <c:v>11-30</c:v>
                </c:pt>
                <c:pt idx="4">
                  <c:v>31-50</c:v>
                </c:pt>
                <c:pt idx="5">
                  <c:v>51-100</c:v>
                </c:pt>
                <c:pt idx="6">
                  <c:v>over 101</c:v>
                </c:pt>
              </c:strCache>
            </c:strRef>
          </c:cat>
          <c:val>
            <c:numRef>
              <c:f>Sheet2!$C$48:$C$54</c:f>
              <c:numCache>
                <c:formatCode>General</c:formatCode>
                <c:ptCount val="7"/>
                <c:pt idx="0">
                  <c:v>3</c:v>
                </c:pt>
                <c:pt idx="1">
                  <c:v>9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A-466D-A010-29EA7374955A}"/>
            </c:ext>
          </c:extLst>
        </c:ser>
        <c:ser>
          <c:idx val="1"/>
          <c:order val="1"/>
          <c:tx>
            <c:strRef>
              <c:f>Sheet2!$D$47</c:f>
              <c:strCache>
                <c:ptCount val="1"/>
                <c:pt idx="0">
                  <c:v>conglomerate mergers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ja-JP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0A-466D-A010-29EA73749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Sheet2!$B$48:$B$54</c:f>
              <c:strCache>
                <c:ptCount val="7"/>
                <c:pt idx="0">
                  <c:v>0</c:v>
                </c:pt>
                <c:pt idx="1">
                  <c:v>1-5</c:v>
                </c:pt>
                <c:pt idx="2">
                  <c:v>6-10</c:v>
                </c:pt>
                <c:pt idx="3">
                  <c:v>11-30</c:v>
                </c:pt>
                <c:pt idx="4">
                  <c:v>31-50</c:v>
                </c:pt>
                <c:pt idx="5">
                  <c:v>51-100</c:v>
                </c:pt>
                <c:pt idx="6">
                  <c:v>over 101</c:v>
                </c:pt>
              </c:strCache>
            </c:strRef>
          </c:cat>
          <c:val>
            <c:numRef>
              <c:f>Sheet2!$D$48:$D$54</c:f>
              <c:numCache>
                <c:formatCode>General</c:formatCode>
                <c:ptCount val="7"/>
                <c:pt idx="0">
                  <c:v>20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0A-466D-A010-29EA737495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4337848"/>
        <c:axId val="364338240"/>
        <c:axId val="0"/>
      </c:bar3DChart>
      <c:catAx>
        <c:axId val="36433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4338240"/>
        <c:crosses val="autoZero"/>
        <c:auto val="1"/>
        <c:lblAlgn val="ctr"/>
        <c:lblOffset val="100"/>
        <c:noMultiLvlLbl val="0"/>
      </c:catAx>
      <c:valAx>
        <c:axId val="36433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433784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Sheet2!$B$58</c:f>
              <c:strCache>
                <c:ptCount val="1"/>
                <c:pt idx="0">
                  <c:v>Structural remedies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Sheet2!$C$57:$E$57</c:f>
              <c:strCache>
                <c:ptCount val="3"/>
                <c:pt idx="0">
                  <c:v>Conglomerate mergers</c:v>
                </c:pt>
                <c:pt idx="1">
                  <c:v>Vertical mergers</c:v>
                </c:pt>
                <c:pt idx="2">
                  <c:v>All types of mergers</c:v>
                </c:pt>
              </c:strCache>
            </c:strRef>
          </c:cat>
          <c:val>
            <c:numRef>
              <c:f>Sheet2!$C$58:$E$58</c:f>
              <c:numCache>
                <c:formatCode>0%</c:formatCode>
                <c:ptCount val="3"/>
                <c:pt idx="0">
                  <c:v>0.25</c:v>
                </c:pt>
                <c:pt idx="1">
                  <c:v>0.12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D-4AFE-A48B-77C3AD6A390E}"/>
            </c:ext>
          </c:extLst>
        </c:ser>
        <c:ser>
          <c:idx val="1"/>
          <c:order val="1"/>
          <c:tx>
            <c:strRef>
              <c:f>Sheet2!$B$59</c:f>
              <c:strCache>
                <c:ptCount val="1"/>
                <c:pt idx="0">
                  <c:v>Behavioural remedies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Sheet2!$C$57:$E$57</c:f>
              <c:strCache>
                <c:ptCount val="3"/>
                <c:pt idx="0">
                  <c:v>Conglomerate mergers</c:v>
                </c:pt>
                <c:pt idx="1">
                  <c:v>Vertical mergers</c:v>
                </c:pt>
                <c:pt idx="2">
                  <c:v>All types of mergers</c:v>
                </c:pt>
              </c:strCache>
            </c:strRef>
          </c:cat>
          <c:val>
            <c:numRef>
              <c:f>Sheet2!$C$59:$E$59</c:f>
              <c:numCache>
                <c:formatCode>0%</c:formatCode>
                <c:ptCount val="3"/>
                <c:pt idx="0">
                  <c:v>0.75</c:v>
                </c:pt>
                <c:pt idx="1">
                  <c:v>0.88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ED-4AFE-A48B-77C3AD6A39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64339024"/>
        <c:axId val="364339808"/>
      </c:barChart>
      <c:catAx>
        <c:axId val="36433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364339808"/>
        <c:crosses val="autoZero"/>
        <c:auto val="1"/>
        <c:lblAlgn val="ctr"/>
        <c:lblOffset val="100"/>
        <c:noMultiLvlLbl val="0"/>
      </c:catAx>
      <c:valAx>
        <c:axId val="364339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433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40516690038627"/>
          <c:y val="2.9881738371865751E-2"/>
          <c:w val="0.44057482913645696"/>
          <c:h val="9.4016914552347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BFD3F-C942-4364-998A-4CABE2D4B8F1}" type="datetimeFigureOut">
              <a:rPr kumimoji="1" lang="ja-JP" altLang="en-US" smtClean="0"/>
              <a:t>2020/2/21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97082-5C86-4CED-8B65-DA6EB362BA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149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F0FEE-99EA-43F5-8BB9-785E27377D04}" type="datetimeFigureOut">
              <a:rPr kumimoji="1" lang="ja-JP" altLang="en-US" smtClean="0"/>
              <a:t>2020/2/21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CAFE8-DA93-445D-8252-9A4BDABBE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21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34B81-D7CE-425F-A5D7-C9E32B4A41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29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CAFE8-DA93-445D-8252-9A4BDABBEA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7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CAFE8-DA93-445D-8252-9A4BDABBEAF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267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CAFE8-DA93-445D-8252-9A4BDABBEAF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4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CAFE8-DA93-445D-8252-9A4BDABBEAF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483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CAFE8-DA93-445D-8252-9A4BDABBEAF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85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CAFE8-DA93-445D-8252-9A4BDABBEAF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41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CAFE8-DA93-445D-8252-9A4BDABBEAF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21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09800" y="228602"/>
            <a:ext cx="6858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1" i="0" u="none" strike="noStrike" kern="1200" cap="none" spc="0" normalizeH="0" baseline="0" noProof="0">
              <a:ln>
                <a:noFill/>
              </a:ln>
              <a:solidFill>
                <a:srgbClr val="92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6" name="Picture 8" descr="print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8577"/>
            <a:ext cx="20478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06577"/>
            <a:ext cx="7772400" cy="1470025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486400" y="6248400"/>
            <a:ext cx="3657600" cy="609600"/>
          </a:xfrm>
        </p:spPr>
        <p:txBody>
          <a:bodyPr/>
          <a:lstStyle>
            <a:lvl1pPr algn="r">
              <a:defRPr sz="1500">
                <a:solidFill>
                  <a:srgbClr val="92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8400"/>
            <a:ext cx="3810000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920000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8884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723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C5C5C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ader-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Trebuchet MS" panose="020B0603020202020204" pitchFamily="34" charset="0"/>
                <a:ea typeface="ＭＳ Ｐゴシック" panose="020B0600070205080204" pitchFamily="50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Trebuchet MS" panose="020B0603020202020204" pitchFamily="34" charset="0"/>
                <a:ea typeface="ＭＳ Ｐゴシック" panose="020B0600070205080204" pitchFamily="50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096B04-E079-4E4D-8803-2C95DA14FB74}" type="slidenum">
              <a:rPr lang="en-US" altLang="ja-JP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4103" name="Picture 7" descr="international_competition_network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277"/>
            <a:ext cx="1333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67818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02DB1D-A5F0-4E6D-9A8D-3BF1D7CF6B35}" type="slidenum">
              <a:rPr lang="en-GB" altLang="ja-JP" sz="18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ja-JP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1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92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92000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92000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92000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920000"/>
          </a:solidFill>
          <a:latin typeface="Trebuchet MS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920000"/>
          </a:solidFill>
          <a:latin typeface="Trebuchet MS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920000"/>
          </a:solidFill>
          <a:latin typeface="Trebuchet MS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920000"/>
          </a:solidFill>
          <a:latin typeface="Trebuchet MS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920000"/>
          </a:solidFill>
          <a:latin typeface="Trebuchet MS" pitchFamily="34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3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2564904"/>
            <a:ext cx="8001000" cy="590922"/>
          </a:xfrm>
        </p:spPr>
        <p:txBody>
          <a:bodyPr/>
          <a:lstStyle/>
          <a:p>
            <a:pPr algn="l" eaLnBrk="1" hangingPunct="1"/>
            <a:br>
              <a:rPr lang="en-US" altLang="en-US" b="1" dirty="0">
                <a:latin typeface="Times New Roman" panose="02020603050405020304" pitchFamily="18" charset="0"/>
              </a:rPr>
            </a:br>
            <a:br>
              <a:rPr lang="en-US" altLang="en-US" b="1" dirty="0">
                <a:latin typeface="Times New Roman" panose="02020603050405020304" pitchFamily="18" charset="0"/>
              </a:rPr>
            </a:br>
            <a:br>
              <a:rPr lang="en-US" altLang="en-US" b="1" dirty="0">
                <a:latin typeface="Times New Roman" panose="02020603050405020304" pitchFamily="18" charset="0"/>
              </a:rPr>
            </a:br>
            <a:br>
              <a:rPr lang="en-US" altLang="en-US" b="1" dirty="0">
                <a:latin typeface="Times New Roman" panose="02020603050405020304" pitchFamily="18" charset="0"/>
              </a:rPr>
            </a:br>
            <a:br>
              <a:rPr lang="en-US" altLang="en-US" sz="1500" b="1" dirty="0"/>
            </a:br>
            <a:r>
              <a:rPr lang="en-US" altLang="en-US" sz="3200" b="1" dirty="0"/>
              <a:t>2019-2020 MWG Project :   </a:t>
            </a:r>
            <a:br>
              <a:rPr lang="en-US" altLang="en-US" sz="3600" b="1" dirty="0"/>
            </a:br>
            <a:r>
              <a:rPr lang="en-US" altLang="en-US" sz="3600" b="1" dirty="0"/>
              <a:t>      </a:t>
            </a:r>
            <a:r>
              <a:rPr lang="en-US" altLang="en-US" sz="4400" b="1" dirty="0"/>
              <a:t>Conglomerate Mergers</a:t>
            </a:r>
            <a:br>
              <a:rPr lang="en-US" altLang="en-US" sz="4000" b="1" dirty="0"/>
            </a:br>
            <a:r>
              <a:rPr lang="en-US" altLang="en-US" sz="4000" b="1" dirty="0"/>
              <a:t>      </a:t>
            </a:r>
            <a:r>
              <a:rPr lang="en-US" altLang="en-US" sz="2400" b="1" dirty="0"/>
              <a:t>-Interim Report from the Survey Results-</a:t>
            </a:r>
            <a:br>
              <a:rPr lang="en-US" altLang="en-US" b="1" dirty="0">
                <a:latin typeface="Times New Roman" panose="02020603050405020304" pitchFamily="18" charset="0"/>
              </a:rPr>
            </a:br>
            <a:br>
              <a:rPr lang="en-US" altLang="ja-JP" sz="2700" b="1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</a:br>
            <a:br>
              <a:rPr lang="en-US" altLang="ja-JP" sz="2700" b="1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</a:br>
            <a:r>
              <a:rPr lang="en-US" altLang="ja-JP" sz="2700" b="1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                       </a:t>
            </a:r>
            <a:r>
              <a:rPr lang="en-US" altLang="ja-JP" sz="1800" b="1" dirty="0">
                <a:latin typeface="Times New Roman" panose="02020603050405020304" pitchFamily="18" charset="0"/>
              </a:rPr>
              <a:t>28</a:t>
            </a:r>
            <a:r>
              <a:rPr lang="en-US" altLang="en-US" sz="1800" b="1" dirty="0">
                <a:latin typeface="Times New Roman" panose="02020603050405020304" pitchFamily="18" charset="0"/>
              </a:rPr>
              <a:t> February 2020,  Merger Workshop</a:t>
            </a:r>
            <a:br>
              <a:rPr lang="en-US" altLang="en-US" sz="1800" b="1" dirty="0">
                <a:latin typeface="Times New Roman" panose="02020603050405020304" pitchFamily="18" charset="0"/>
              </a:rPr>
            </a:br>
            <a:r>
              <a:rPr lang="en-US" altLang="en-US" sz="1800" b="1" dirty="0">
                <a:latin typeface="Times New Roman" panose="02020603050405020304" pitchFamily="18" charset="0"/>
              </a:rPr>
              <a:t>                                        Japan Fair Trade Commission</a:t>
            </a:r>
            <a:br>
              <a:rPr lang="en-US" altLang="en-US" sz="1800" b="1" dirty="0"/>
            </a:br>
            <a:br>
              <a:rPr lang="en-US" altLang="en-US" sz="2400" b="1" dirty="0"/>
            </a:br>
            <a:br>
              <a:rPr lang="en-US" altLang="en-US" sz="1800" b="1" dirty="0"/>
            </a:b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648947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9AFBE-5FD4-43B1-BB22-FE1DA8EC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Outlines of the Results of Survey (1)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14658A-CC00-4CC3-B5B8-A51C38B48AD6}"/>
              </a:ext>
            </a:extLst>
          </p:cNvPr>
          <p:cNvSpPr txBox="1"/>
          <p:nvPr/>
        </p:nvSpPr>
        <p:spPr>
          <a:xfrm>
            <a:off x="683568" y="1921679"/>
            <a:ext cx="800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Calibri" pitchFamily="34" charset="0"/>
              </a:rPr>
              <a:t>◆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Legal</a:t>
            </a:r>
            <a:r>
              <a:rPr lang="en-US" altLang="ja-JP" sz="2400" dirty="0">
                <a:latin typeface="Calibri" panose="020F0502020204030204" pitchFamily="34" charset="0"/>
              </a:rPr>
              <a:t> status on conglomerate mergers review;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正方形/長方形 6">
            <a:extLst>
              <a:ext uri="{FF2B5EF4-FFF2-40B4-BE49-F238E27FC236}">
                <a16:creationId xmlns:a16="http://schemas.microsoft.com/office/drawing/2014/main" id="{AC356912-DD85-4318-A32D-5C5593F9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442117"/>
            <a:ext cx="6698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Calibri" pitchFamily="34" charset="0"/>
              </a:rPr>
              <a:t>◆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Response Rate: 53.2%  (33 / 62 authorities) </a:t>
            </a:r>
            <a:endParaRPr lang="ja-JP" alt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0E722877-08F9-4B58-B547-4539F9ACA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611229"/>
              </p:ext>
            </p:extLst>
          </p:nvPr>
        </p:nvGraphicFramePr>
        <p:xfrm>
          <a:off x="3108695" y="2658881"/>
          <a:ext cx="2377999" cy="1776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789C5679-82CB-4A3B-981C-BD04B6ED6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490375"/>
              </p:ext>
            </p:extLst>
          </p:nvPr>
        </p:nvGraphicFramePr>
        <p:xfrm>
          <a:off x="5580112" y="2583229"/>
          <a:ext cx="2376264" cy="17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186738"/>
              </p:ext>
            </p:extLst>
          </p:nvPr>
        </p:nvGraphicFramePr>
        <p:xfrm>
          <a:off x="430513" y="2355299"/>
          <a:ext cx="2713496" cy="217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直線コネクタ 9"/>
          <p:cNvCxnSpPr/>
          <p:nvPr/>
        </p:nvCxnSpPr>
        <p:spPr>
          <a:xfrm>
            <a:off x="4700726" y="3063515"/>
            <a:ext cx="2067518" cy="77453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2025162" y="4221088"/>
            <a:ext cx="2349250" cy="14817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078218" y="2913149"/>
            <a:ext cx="2219476" cy="92187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4374412" y="4120878"/>
            <a:ext cx="2393832" cy="9912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グラフ 20">
            <a:extLst>
              <a:ext uri="{FF2B5EF4-FFF2-40B4-BE49-F238E27FC236}">
                <a16:creationId xmlns:a16="http://schemas.microsoft.com/office/drawing/2014/main" id="{575A2626-F166-47F5-83E5-0F7631314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340651"/>
              </p:ext>
            </p:extLst>
          </p:nvPr>
        </p:nvGraphicFramePr>
        <p:xfrm>
          <a:off x="830966" y="4220007"/>
          <a:ext cx="3466728" cy="195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グラフ 21">
            <a:extLst>
              <a:ext uri="{FF2B5EF4-FFF2-40B4-BE49-F238E27FC236}">
                <a16:creationId xmlns:a16="http://schemas.microsoft.com/office/drawing/2014/main" id="{0A9364DD-5301-464E-B421-7868B0F43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123817"/>
              </p:ext>
            </p:extLst>
          </p:nvPr>
        </p:nvGraphicFramePr>
        <p:xfrm>
          <a:off x="3489953" y="4465821"/>
          <a:ext cx="2267765" cy="173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グラフ 22">
            <a:extLst>
              <a:ext uri="{FF2B5EF4-FFF2-40B4-BE49-F238E27FC236}">
                <a16:creationId xmlns:a16="http://schemas.microsoft.com/office/drawing/2014/main" id="{BE704B5E-BA4F-4A88-84A6-C729A91C4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179642"/>
              </p:ext>
            </p:extLst>
          </p:nvPr>
        </p:nvGraphicFramePr>
        <p:xfrm>
          <a:off x="5226532" y="4412545"/>
          <a:ext cx="2873859" cy="179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四角形: 角を丸くする 21"/>
          <p:cNvSpPr/>
          <p:nvPr/>
        </p:nvSpPr>
        <p:spPr>
          <a:xfrm>
            <a:off x="870362" y="4478055"/>
            <a:ext cx="7230029" cy="161933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 flipH="1" flipV="1">
            <a:off x="7063592" y="4021754"/>
            <a:ext cx="722339" cy="46137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2721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9AFBE-5FD4-43B1-BB22-FE1DA8EC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9" y="887113"/>
            <a:ext cx="8229600" cy="609600"/>
          </a:xfrm>
        </p:spPr>
        <p:txBody>
          <a:bodyPr/>
          <a:lstStyle/>
          <a:p>
            <a:r>
              <a:rPr kumimoji="1" lang="en-US" altLang="ja-JP" dirty="0"/>
              <a:t>Outlines of the Results of Survey (2)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5" name="正方形/長方形 6">
            <a:extLst>
              <a:ext uri="{FF2B5EF4-FFF2-40B4-BE49-F238E27FC236}">
                <a16:creationId xmlns:a16="http://schemas.microsoft.com/office/drawing/2014/main" id="{AC356912-DD85-4318-A32D-5C5593F9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44" y="1190104"/>
            <a:ext cx="6698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Calibri" pitchFamily="34" charset="0"/>
              </a:rPr>
              <a:t>◆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Statistics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in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last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years;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ja-JP" alt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2F469240-B342-4F32-8F23-E0E408BFA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662186"/>
              </p:ext>
            </p:extLst>
          </p:nvPr>
        </p:nvGraphicFramePr>
        <p:xfrm>
          <a:off x="961256" y="1492047"/>
          <a:ext cx="7499176" cy="1767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323832C6-F0DB-4E02-BD4B-9759253508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452182"/>
              </p:ext>
            </p:extLst>
          </p:nvPr>
        </p:nvGraphicFramePr>
        <p:xfrm>
          <a:off x="961256" y="3028621"/>
          <a:ext cx="7591860" cy="1604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95354" y="2199992"/>
            <a:ext cx="109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Prohibition cases</a:t>
            </a:r>
            <a:endParaRPr kumimoji="1" lang="ja-JP" altLang="en-US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929" y="3414872"/>
            <a:ext cx="1141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Clearance with remedies /conditions </a:t>
            </a:r>
            <a:endParaRPr kumimoji="1" lang="ja-JP" altLang="en-US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テキスト ボックス 33"/>
          <p:cNvSpPr txBox="1"/>
          <p:nvPr/>
        </p:nvSpPr>
        <p:spPr>
          <a:xfrm>
            <a:off x="7700641" y="2796310"/>
            <a:ext cx="923925" cy="304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# of cases</a:t>
            </a:r>
            <a:endParaRPr lang="ja-JP" sz="11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33"/>
          <p:cNvSpPr txBox="1"/>
          <p:nvPr/>
        </p:nvSpPr>
        <p:spPr>
          <a:xfrm>
            <a:off x="7536507" y="4254613"/>
            <a:ext cx="923925" cy="304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# of cases</a:t>
            </a:r>
            <a:endParaRPr lang="ja-JP" sz="11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34"/>
          <p:cNvSpPr txBox="1"/>
          <p:nvPr/>
        </p:nvSpPr>
        <p:spPr>
          <a:xfrm>
            <a:off x="941186" y="1727066"/>
            <a:ext cx="1036634" cy="26148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05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# of authorities</a:t>
            </a:r>
            <a:endParaRPr lang="ja-JP" sz="105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34"/>
          <p:cNvSpPr txBox="1"/>
          <p:nvPr/>
        </p:nvSpPr>
        <p:spPr>
          <a:xfrm>
            <a:off x="940583" y="3098835"/>
            <a:ext cx="1036634" cy="26148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05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# of authorities</a:t>
            </a:r>
            <a:endParaRPr lang="ja-JP" sz="105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6" name="グラフ 15">
            <a:extLst>
              <a:ext uri="{FF2B5EF4-FFF2-40B4-BE49-F238E27FC236}">
                <a16:creationId xmlns:a16="http://schemas.microsoft.com/office/drawing/2014/main" id="{E9B17A65-2620-4578-AE44-C8B448DB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535709"/>
              </p:ext>
            </p:extLst>
          </p:nvPr>
        </p:nvGraphicFramePr>
        <p:xfrm>
          <a:off x="1438556" y="4625934"/>
          <a:ext cx="7483326" cy="194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54132" y="4884379"/>
            <a:ext cx="1090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Types of remedies</a:t>
            </a:r>
          </a:p>
          <a:p>
            <a:pPr algn="ctr"/>
            <a:r>
              <a:rPr kumimoji="1" lang="en-US" altLang="ja-JP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/conditions</a:t>
            </a:r>
            <a:endParaRPr kumimoji="1" lang="ja-JP" altLang="en-US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6238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9AFBE-5FD4-43B1-BB22-FE1DA8EC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22" y="692696"/>
            <a:ext cx="8229600" cy="609600"/>
          </a:xfrm>
        </p:spPr>
        <p:txBody>
          <a:bodyPr/>
          <a:lstStyle/>
          <a:p>
            <a:r>
              <a:rPr kumimoji="1" lang="en-US" altLang="ja-JP" dirty="0"/>
              <a:t>Outlines of the Results of Survey (3)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5" name="正方形/長方形 6">
            <a:extLst>
              <a:ext uri="{FF2B5EF4-FFF2-40B4-BE49-F238E27FC236}">
                <a16:creationId xmlns:a16="http://schemas.microsoft.com/office/drawing/2014/main" id="{AC356912-DD85-4318-A32D-5C5593F9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44" y="999919"/>
            <a:ext cx="86049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Calibri" pitchFamily="34" charset="0"/>
              </a:rPr>
              <a:t>◆ 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Approach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to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the assessment of conglomerate mergers is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still   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    evolving on 68% authorities responding to the survey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Calibri" pitchFamily="34" charset="0"/>
              </a:rPr>
              <a:t>◆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latin typeface="Calibri" panose="020F0502020204030204" pitchFamily="34" charset="0"/>
              </a:rPr>
              <a:t>Importance of conglomerate assessment relative to horizontal or </a:t>
            </a:r>
          </a:p>
          <a:p>
            <a:r>
              <a:rPr lang="en-US" altLang="ja-JP" sz="2400" dirty="0">
                <a:latin typeface="Calibri" panose="020F0502020204030204" pitchFamily="34" charset="0"/>
              </a:rPr>
              <a:t>     vertical mergers;</a:t>
            </a:r>
            <a:endParaRPr lang="ja-JP" alt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209757"/>
              </p:ext>
            </p:extLst>
          </p:nvPr>
        </p:nvGraphicFramePr>
        <p:xfrm>
          <a:off x="684948" y="2348880"/>
          <a:ext cx="800323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1997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9AFBE-5FD4-43B1-BB22-FE1DA8EC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Outlines of the Results of Survey (4)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5" name="正方形/長方形 6">
            <a:extLst>
              <a:ext uri="{FF2B5EF4-FFF2-40B4-BE49-F238E27FC236}">
                <a16:creationId xmlns:a16="http://schemas.microsoft.com/office/drawing/2014/main" id="{AC356912-DD85-4318-A32D-5C5593F9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95" y="1369367"/>
            <a:ext cx="6698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Calibri" pitchFamily="34" charset="0"/>
              </a:rPr>
              <a:t>◆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Theories of Harm;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ja-JP" alt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正方形/長方形 6">
            <a:extLst>
              <a:ext uri="{FF2B5EF4-FFF2-40B4-BE49-F238E27FC236}">
                <a16:creationId xmlns:a16="http://schemas.microsoft.com/office/drawing/2014/main" id="{AC356912-DD85-4318-A32D-5C5593F9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64" y="4842298"/>
            <a:ext cx="82307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Calibri" pitchFamily="34" charset="0"/>
              </a:rPr>
              <a:t>◆ </a:t>
            </a:r>
            <a:r>
              <a:rPr lang="en-US" altLang="ja-JP" sz="2400" dirty="0">
                <a:latin typeface="Calibri" panose="020F0502020204030204" pitchFamily="34" charset="0"/>
              </a:rPr>
              <a:t>Considering Coordinated Conduct: 64% of authorities </a:t>
            </a:r>
          </a:p>
          <a:p>
            <a:r>
              <a:rPr lang="ja-JP" altLang="en-US" sz="2000" dirty="0">
                <a:solidFill>
                  <a:srgbClr val="000000"/>
                </a:solidFill>
                <a:latin typeface="Calibri" pitchFamily="34" charset="0"/>
              </a:rPr>
              <a:t>◆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Considering Efficiencies: 84% of authorities</a:t>
            </a:r>
            <a:endParaRPr lang="ja-JP" alt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513601"/>
              </p:ext>
            </p:extLst>
          </p:nvPr>
        </p:nvGraphicFramePr>
        <p:xfrm>
          <a:off x="755576" y="1700806"/>
          <a:ext cx="8064896" cy="345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FF1C986-30DA-4C51-9443-3A08CDAA07E7}"/>
              </a:ext>
            </a:extLst>
          </p:cNvPr>
          <p:cNvCxnSpPr/>
          <p:nvPr/>
        </p:nvCxnSpPr>
        <p:spPr>
          <a:xfrm>
            <a:off x="755576" y="4005064"/>
            <a:ext cx="2952328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861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9AFBE-5FD4-43B1-BB22-FE1DA8EC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79" y="675928"/>
            <a:ext cx="8229600" cy="609600"/>
          </a:xfrm>
        </p:spPr>
        <p:txBody>
          <a:bodyPr/>
          <a:lstStyle/>
          <a:p>
            <a:r>
              <a:rPr kumimoji="1" lang="en-US" altLang="ja-JP" dirty="0"/>
              <a:t>Outlines of the Results of Survey (5)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5" name="正方形/長方形 6">
            <a:extLst>
              <a:ext uri="{FF2B5EF4-FFF2-40B4-BE49-F238E27FC236}">
                <a16:creationId xmlns:a16="http://schemas.microsoft.com/office/drawing/2014/main" id="{AC356912-DD85-4318-A32D-5C5593F9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56" y="980728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Calibri" pitchFamily="34" charset="0"/>
              </a:rPr>
              <a:t>◆ 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of Theories of Harm</a:t>
            </a:r>
          </a:p>
          <a:p>
            <a:r>
              <a:rPr lang="en-US" altLang="ja-JP" sz="1600" dirty="0">
                <a:latin typeface="Calibri" panose="020F0502020204030204" pitchFamily="34" charset="0"/>
              </a:rPr>
              <a:t>Reviewed by internal documents/data from merging parties, and also, documents/data/interview results from third parties (customers, suppliers, competitors, analysts, etc.)</a:t>
            </a:r>
            <a:endParaRPr lang="en-US" altLang="ja-JP" sz="16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ja-JP" alt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ja-JP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619229"/>
              </p:ext>
            </p:extLst>
          </p:nvPr>
        </p:nvGraphicFramePr>
        <p:xfrm>
          <a:off x="170511" y="1844824"/>
          <a:ext cx="8802978" cy="4207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5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Theories of</a:t>
                      </a:r>
                      <a:r>
                        <a:rPr kumimoji="1" lang="en-US" altLang="ja-JP" sz="1400" baseline="0" dirty="0">
                          <a:latin typeface="Calibri" panose="020F0502020204030204" pitchFamily="34" charset="0"/>
                        </a:rPr>
                        <a:t> Harm</a:t>
                      </a:r>
                      <a:endParaRPr kumimoji="1" lang="ja-JP" alt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Assessment /Evidence</a:t>
                      </a:r>
                      <a:endParaRPr kumimoji="1" lang="ja-JP" alt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Foreclosure </a:t>
                      </a:r>
                    </a:p>
                    <a:p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(tying,</a:t>
                      </a:r>
                      <a:r>
                        <a:rPr kumimoji="1" lang="en-US" altLang="ja-JP" sz="1400" baseline="0" dirty="0">
                          <a:latin typeface="Calibri" panose="020F0502020204030204" pitchFamily="34" charset="0"/>
                        </a:rPr>
                        <a:t> bundling, sharing confidential information, etc.)</a:t>
                      </a:r>
                      <a:endParaRPr kumimoji="1" lang="ja-JP" alt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Considering ability, incentive and likely effect: 100 % (all) of the authorities </a:t>
                      </a:r>
                      <a:endParaRPr kumimoji="1" lang="ja-JP" alt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0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Ability</a:t>
                      </a:r>
                      <a:endParaRPr kumimoji="1" lang="ja-JP" alt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 - market power of the merging parties in each market</a:t>
                      </a:r>
                    </a:p>
                    <a:p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 - links between products, i.e. complementarity of products (synergies), customer overlap, customer preferences</a:t>
                      </a:r>
                    </a:p>
                    <a:p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- competitors ability to take effective and timely counter strategies,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619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Incentive</a:t>
                      </a:r>
                      <a:endParaRPr kumimoji="1" lang="ja-JP" alt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- profit</a:t>
                      </a:r>
                      <a:r>
                        <a:rPr kumimoji="1" lang="en-US" altLang="ja-JP" sz="1400" baseline="0" dirty="0">
                          <a:latin typeface="Calibri" panose="020F0502020204030204" pitchFamily="34" charset="0"/>
                        </a:rPr>
                        <a:t> of</a:t>
                      </a:r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 the merged party (balance between possible gains and cost of tying</a:t>
                      </a:r>
                      <a:r>
                        <a:rPr kumimoji="1" lang="en-US" altLang="ja-JP" sz="1400" baseline="0" dirty="0">
                          <a:latin typeface="Calibri" panose="020F0502020204030204" pitchFamily="34" charset="0"/>
                        </a:rPr>
                        <a:t>/bundling</a:t>
                      </a:r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- strategies/plans how the merging parties will market the products,</a:t>
                      </a:r>
                      <a:r>
                        <a:rPr kumimoji="1" lang="en-US" altLang="ja-JP" sz="1400" baseline="0" dirty="0">
                          <a:latin typeface="Calibri" panose="020F0502020204030204" pitchFamily="34" charset="0"/>
                        </a:rPr>
                        <a:t> etc.</a:t>
                      </a:r>
                      <a:endParaRPr kumimoji="1" lang="en-US" altLang="ja-JP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93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All over effect of foreclosure</a:t>
                      </a:r>
                      <a:endParaRPr kumimoji="1" lang="ja-JP" alt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- proportion and significance of competitors who are foreclosed, and who are still able to provide a constraint over the merged party</a:t>
                      </a:r>
                    </a:p>
                    <a:p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- significance of the input to the production process of downstream rivals,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 rowSpan="2"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Elimination of potential entrant</a:t>
                      </a:r>
                      <a:endParaRPr kumimoji="1" lang="ja-JP" alt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Possibility</a:t>
                      </a:r>
                      <a:r>
                        <a:rPr kumimoji="1" lang="en-US" altLang="ja-JP" sz="1400" baseline="0" dirty="0">
                          <a:latin typeface="Calibri" panose="020F0502020204030204" pitchFamily="34" charset="0"/>
                        </a:rPr>
                        <a:t> of entry</a:t>
                      </a:r>
                      <a:endParaRPr kumimoji="1" lang="ja-JP" alt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- entry costs/risks and profitability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- specific entry plan, resources, capabilities, etc.</a:t>
                      </a:r>
                      <a:endParaRPr kumimoji="1" lang="ja-JP" alt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Effect of  elimination</a:t>
                      </a:r>
                      <a:endParaRPr kumimoji="1" lang="ja-JP" alt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- number of competitors or number of other potential entrant in the market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1" lang="en-US" altLang="ja-JP" sz="1400" dirty="0">
                          <a:latin typeface="Calibri" panose="020F0502020204030204" pitchFamily="34" charset="0"/>
                        </a:rPr>
                        <a:t>- the potential entrant’s existing presence in  the relative market, etc..</a:t>
                      </a:r>
                      <a:endParaRPr kumimoji="1" lang="ja-JP" alt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3829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9AFBE-5FD4-43B1-BB22-FE1DA8EC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Outlines of the Results of Survey (6)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5" name="正方形/長方形 6">
            <a:extLst>
              <a:ext uri="{FF2B5EF4-FFF2-40B4-BE49-F238E27FC236}">
                <a16:creationId xmlns:a16="http://schemas.microsoft.com/office/drawing/2014/main" id="{AC356912-DD85-4318-A32D-5C5593F9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26" y="1356950"/>
            <a:ext cx="89429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Calibri" pitchFamily="34" charset="0"/>
              </a:rPr>
              <a:t>◆</a:t>
            </a:r>
            <a:r>
              <a:rPr lang="en-US" altLang="ja-JP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Calibri" pitchFamily="34" charset="0"/>
              </a:rPr>
              <a:t>Industries in which conglomerate concerns may be greater;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     -    digital/IT sector (8 authorities)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     -    education,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energy,  mass consumption products (food,   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          household products, etc.)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(3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authorities)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     -    healthcare,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financial service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(2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authorities)</a:t>
            </a:r>
            <a:endParaRPr lang="ja-JP" alt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正方形/長方形 6">
            <a:extLst>
              <a:ext uri="{FF2B5EF4-FFF2-40B4-BE49-F238E27FC236}">
                <a16:creationId xmlns:a16="http://schemas.microsoft.com/office/drawing/2014/main" id="{AC356912-DD85-4318-A32D-5C5593F9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25" y="4667071"/>
            <a:ext cx="8942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Calibri" pitchFamily="34" charset="0"/>
              </a:rPr>
              <a:t>◆</a:t>
            </a:r>
            <a:r>
              <a:rPr lang="en-US" altLang="ja-JP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Calibri" pitchFamily="34" charset="0"/>
              </a:rPr>
              <a:t>International Cooperation;</a:t>
            </a:r>
          </a:p>
          <a:p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　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52% of the authorities have not cooperated with other competition  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   agencies on conglomerate mergers review</a:t>
            </a:r>
            <a:endParaRPr lang="ja-JP" alt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356912-DD85-4318-A32D-5C5593F9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684" y="3335721"/>
            <a:ext cx="88594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Calibri" pitchFamily="34" charset="0"/>
              </a:rPr>
              <a:t>◆</a:t>
            </a:r>
            <a:r>
              <a:rPr lang="en-US" altLang="ja-JP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Calibri" pitchFamily="34" charset="0"/>
              </a:rPr>
              <a:t>Case Studies;</a:t>
            </a:r>
          </a:p>
          <a:p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　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Some cases from member authorities including digital/IT platform, 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   media, foods, chemical products, machinery components, etc.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    </a:t>
            </a:r>
            <a:endParaRPr lang="ja-JP" alt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742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9AFBE-5FD4-43B1-BB22-FE1DA8EC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3"/>
            <a:ext cx="3394720" cy="504056"/>
          </a:xfrm>
        </p:spPr>
        <p:txBody>
          <a:bodyPr/>
          <a:lstStyle/>
          <a:p>
            <a:pPr algn="l"/>
            <a:r>
              <a:rPr kumimoji="1" lang="ja-JP" altLang="en-US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◆ </a:t>
            </a: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Teleseminars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正方形/長方形 6">
            <a:extLst>
              <a:ext uri="{FF2B5EF4-FFF2-40B4-BE49-F238E27FC236}">
                <a16:creationId xmlns:a16="http://schemas.microsoft.com/office/drawing/2014/main" id="{AC356912-DD85-4318-A32D-5C5593F9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59" y="1700809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  <a:latin typeface="Calibri" pitchFamily="34" charset="0"/>
              </a:rPr>
              <a:t>  -</a:t>
            </a:r>
            <a:r>
              <a:rPr lang="ja-JP" alt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“Conglomerate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mergers” on October 29, 2019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 </a:t>
            </a:r>
            <a:endParaRPr lang="ja-JP" alt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正方形/長方形 6">
            <a:extLst>
              <a:ext uri="{FF2B5EF4-FFF2-40B4-BE49-F238E27FC236}">
                <a16:creationId xmlns:a16="http://schemas.microsoft.com/office/drawing/2014/main" id="{AC356912-DD85-4318-A32D-5C5593F9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41" y="2242058"/>
            <a:ext cx="86265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  <a:latin typeface="Calibri" pitchFamily="34" charset="0"/>
              </a:rPr>
              <a:t>  -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“Acquisitions of nascent competitors” on January 21, 2020</a:t>
            </a:r>
          </a:p>
          <a:p>
            <a:r>
              <a:rPr lang="en-US" altLang="ja-JP" sz="2000" dirty="0">
                <a:solidFill>
                  <a:srgbClr val="000000"/>
                </a:solidFill>
                <a:latin typeface="Calibri" pitchFamily="34" charset="0"/>
              </a:rPr>
              <a:t>        (also a part of webinar series of the digital mergers project)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DE8CE43-FF52-4722-BE1A-B3F08D7D8F7B}"/>
              </a:ext>
            </a:extLst>
          </p:cNvPr>
          <p:cNvSpPr txBox="1">
            <a:spLocks/>
          </p:cNvSpPr>
          <p:nvPr/>
        </p:nvSpPr>
        <p:spPr bwMode="auto">
          <a:xfrm>
            <a:off x="457200" y="3641614"/>
            <a:ext cx="46188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2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2000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2000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2000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20000"/>
                </a:solidFill>
                <a:latin typeface="Trebuchet MS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0000"/>
                </a:solidFill>
                <a:latin typeface="Trebuchet MS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0000"/>
                </a:solidFill>
                <a:latin typeface="Trebuchet MS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0000"/>
                </a:solidFill>
                <a:latin typeface="Trebuchet MS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0000"/>
                </a:solidFill>
                <a:latin typeface="Trebuchet MS" pitchFamily="34" charset="0"/>
              </a:defRPr>
            </a:lvl9pPr>
          </a:lstStyle>
          <a:p>
            <a:pPr algn="l"/>
            <a:r>
              <a:rPr kumimoji="1" lang="ja-JP" altLang="en-US" sz="2800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◆ </a:t>
            </a:r>
            <a:r>
              <a:rPr kumimoji="1" lang="en-US" altLang="ja-JP" sz="2800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</a:t>
            </a:r>
            <a:endParaRPr lang="en-US" altLang="ja-JP" sz="2800" kern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br>
              <a:rPr kumimoji="1" lang="en-US" altLang="ja-JP" sz="2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1" lang="ja-JP" altLang="en-US" sz="2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3E5935-8C1B-4C69-9FF3-4F125D664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59" y="3846502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 -  Survey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results 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 -  Discussion points of the teleseminars    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 -  Breakout session in the 2020 annual conference  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 </a:t>
            </a:r>
            <a:endParaRPr lang="ja-JP" alt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302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Theme IC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Default Design">
      <a:majorFont>
        <a:latin typeface="Trebuchet MS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游ゴシック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游明朝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游ゴシック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游明朝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游ゴシック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游明朝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游ゴシック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游明朝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游ゴシック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游明朝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5812</TotalTime>
  <Words>607</Words>
  <Application>Microsoft Office PowerPoint</Application>
  <PresentationFormat>画面に合わせる (4:3)</PresentationFormat>
  <Paragraphs>109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ＭＳ Ｐゴシック</vt:lpstr>
      <vt:lpstr>游明朝</vt:lpstr>
      <vt:lpstr>Arial</vt:lpstr>
      <vt:lpstr>Calibri</vt:lpstr>
      <vt:lpstr>Cambria</vt:lpstr>
      <vt:lpstr>Times New Roman</vt:lpstr>
      <vt:lpstr>Trebuchet MS</vt:lpstr>
      <vt:lpstr>2_Theme ICN</vt:lpstr>
      <vt:lpstr>     2019-2020 MWG Project :          Conglomerate Mergers       -Interim Report from the Survey Results-                          28 February 2020,  Merger Workshop                                         Japan Fair Trade Commission   </vt:lpstr>
      <vt:lpstr>Outlines of the Results of Survey (1) </vt:lpstr>
      <vt:lpstr>Outlines of the Results of Survey (2) </vt:lpstr>
      <vt:lpstr>Outlines of the Results of Survey (3) </vt:lpstr>
      <vt:lpstr>Outlines of the Results of Survey (4) </vt:lpstr>
      <vt:lpstr>Outlines of the Results of Survey (5) </vt:lpstr>
      <vt:lpstr>Outlines of the Results of Survey (6) </vt:lpstr>
      <vt:lpstr>◆ Teleseminars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International  Co-operation on Merger Review ―ICN International Co-operative Framework for Merger Review―</dc:title>
  <dc:creator>IkezawaDaisuke</dc:creator>
  <cp:lastModifiedBy>JFTC</cp:lastModifiedBy>
  <cp:revision>314</cp:revision>
  <cp:lastPrinted>2020-02-20T05:33:17Z</cp:lastPrinted>
  <dcterms:created xsi:type="dcterms:W3CDTF">2012-05-21T10:54:06Z</dcterms:created>
  <dcterms:modified xsi:type="dcterms:W3CDTF">2020-02-21T10:37:31Z</dcterms:modified>
</cp:coreProperties>
</file>